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  <p:embeddedFont>
      <p:font typeface="Merriweather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35" Type="http://schemas.openxmlformats.org/officeDocument/2006/relationships/font" Target="fonts/Merriweather-regular.fntdata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37" Type="http://schemas.openxmlformats.org/officeDocument/2006/relationships/font" Target="fonts/Merriweather-italic.fntdata"/><Relationship Id="rId14" Type="http://schemas.openxmlformats.org/officeDocument/2006/relationships/slide" Target="slides/slide9.xml"/><Relationship Id="rId36" Type="http://schemas.openxmlformats.org/officeDocument/2006/relationships/font" Target="fonts/Merriweather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Merriweather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9669990565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9669990565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966999056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966999056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96d98e7715_24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96d98e7715_2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9669990565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9669990565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968513aee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968513aee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968513aee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968513aee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96d98e7715_24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96d98e7715_24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9669990565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9669990565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968513aee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968513aee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968513aee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968513aee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96d98e7715_2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96d98e7715_2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9709a827b1_2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9709a827b1_2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968513aee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968513aee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968513aee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968513aee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9709a827b1_2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9709a827b1_2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9709a827b1_23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9709a827b1_2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9669990565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9669990565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96d98e7715_2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96d98e7715_2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966999056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966999056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9709a827b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9709a827b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968513aee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968513aee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9709a827b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9709a827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9709a827b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9709a827b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96d98e7715_24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96d98e7715_24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us-east-2.console.aws.amazon.com/lambda/home?region=us-east-2#/begin" TargetMode="External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skyhighsecurity.com/about/newsroom/blogs.html#:~:text=In%20terms%20of%20revenue,%20Amazon,reported%20revenues%20of%20%249%20billion" TargetMode="External"/><Relationship Id="rId4" Type="http://schemas.openxmlformats.org/officeDocument/2006/relationships/hyperlink" Target="https://www.contino.io/insights/whos-using-aw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Lambda Workshop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 Nappo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Paradigm</a:t>
            </a:r>
            <a:endParaRPr/>
          </a:p>
        </p:txBody>
      </p:sp>
      <p:sp>
        <p:nvSpPr>
          <p:cNvPr id="124" name="Google Shape;124;p22"/>
          <p:cNvSpPr txBox="1"/>
          <p:nvPr/>
        </p:nvSpPr>
        <p:spPr>
          <a:xfrm>
            <a:off x="311725" y="1638175"/>
            <a:ext cx="8552400" cy="3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want to deploy some code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Have to get a server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Have to choose the right hardware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Have to pick OS, install stuff, setup the firewall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Have to keep the system up to date (security)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Cons: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Unused hardware goes to waste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Surge of requests → server crashes</a:t>
            </a:r>
            <a:endParaRPr sz="1800"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2025" y="2851225"/>
            <a:ext cx="3291351" cy="219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Serverless Paradigm</a:t>
            </a:r>
            <a:endParaRPr/>
          </a:p>
        </p:txBody>
      </p:sp>
      <p:sp>
        <p:nvSpPr>
          <p:cNvPr id="131" name="Google Shape;131;p23"/>
          <p:cNvSpPr txBox="1"/>
          <p:nvPr/>
        </p:nvSpPr>
        <p:spPr>
          <a:xfrm>
            <a:off x="311725" y="1638175"/>
            <a:ext cx="8552400" cy="3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Abstracting Servers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In the Serverless Paradigm, we abstract away the complexities of managing servers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Servers are still there but hidden from developers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Allows for devs to focus more on writing code, and not on deployment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9250" y="3122575"/>
            <a:ext cx="4572700" cy="194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311700" y="11935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Lambda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Lambda: A Serverless Product</a:t>
            </a:r>
            <a:endParaRPr/>
          </a:p>
        </p:txBody>
      </p:sp>
      <p:sp>
        <p:nvSpPr>
          <p:cNvPr id="143" name="Google Shape;143;p25"/>
          <p:cNvSpPr txBox="1"/>
          <p:nvPr/>
        </p:nvSpPr>
        <p:spPr>
          <a:xfrm>
            <a:off x="311725" y="1638175"/>
            <a:ext cx="8552400" cy="3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Developers do two things:</a:t>
            </a:r>
            <a:endParaRPr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Write their code</a:t>
            </a:r>
            <a:endParaRPr sz="1800"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Describe how their code will be called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AWS Lambda handles the rest: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Listens for function invocation requests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Automatically executes function calls and returns output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Automatically provisions servers according to demand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Lambda Console</a:t>
            </a:r>
            <a:endParaRPr sz="1800"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0450" y="1291950"/>
            <a:ext cx="2983551" cy="181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Lambda: Invoking Functions</a:t>
            </a:r>
            <a:endParaRPr/>
          </a:p>
        </p:txBody>
      </p:sp>
      <p:sp>
        <p:nvSpPr>
          <p:cNvPr id="150" name="Google Shape;150;p26"/>
          <p:cNvSpPr txBox="1"/>
          <p:nvPr/>
        </p:nvSpPr>
        <p:spPr>
          <a:xfrm>
            <a:off x="311725" y="1638175"/>
            <a:ext cx="8552400" cy="3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Many ways to invoke a Lambda function manually: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HTTP endpoint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Lambda API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AWS SDK/CLI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But Lambdas can also be “triggered” when certain events happen: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Changes to an S3 bucket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API Gateway requests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Reads / writes on a database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Scheduled events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developer has a lot of control when configuring event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triggers</a:t>
            </a:r>
            <a:endParaRPr sz="1800"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2425" y="3289075"/>
            <a:ext cx="1854426" cy="185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Lambda: Benefits</a:t>
            </a:r>
            <a:endParaRPr/>
          </a:p>
        </p:txBody>
      </p:sp>
      <p:sp>
        <p:nvSpPr>
          <p:cNvPr id="157" name="Google Shape;157;p27"/>
          <p:cNvSpPr txBox="1"/>
          <p:nvPr/>
        </p:nvSpPr>
        <p:spPr>
          <a:xfrm>
            <a:off x="311725" y="1638175"/>
            <a:ext cx="8552400" cy="3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 need to worry about hardware, CPUs, operating systems, system </a:t>
            </a:r>
            <a:r>
              <a:rPr lang="en" sz="1800"/>
              <a:t>maintenance, etc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Automatically scales number of workers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Scale to zero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Cheaper, as you only pay for each function invocation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EC2 nano: $0.0042/hr (512MiB)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Lambda:    $0.0000000083/ms (512MiB)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1 mil free requests/month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Stateless</a:t>
            </a:r>
            <a:endParaRPr sz="1800"/>
          </a:p>
        </p:txBody>
      </p:sp>
      <p:pic>
        <p:nvPicPr>
          <p:cNvPr id="158" name="Google Shape;158;p27"/>
          <p:cNvPicPr preferRelativeResize="0"/>
          <p:nvPr/>
        </p:nvPicPr>
        <p:blipFill rotWithShape="1">
          <a:blip r:embed="rId3">
            <a:alphaModFix/>
          </a:blip>
          <a:srcRect b="11504" l="0" r="0" t="0"/>
          <a:stretch/>
        </p:blipFill>
        <p:spPr>
          <a:xfrm>
            <a:off x="6473875" y="2200025"/>
            <a:ext cx="2584050" cy="184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5550" y="2092250"/>
            <a:ext cx="2060701" cy="206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311700" y="11935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Use Cases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Apps</a:t>
            </a:r>
            <a:endParaRPr/>
          </a:p>
        </p:txBody>
      </p:sp>
      <p:sp>
        <p:nvSpPr>
          <p:cNvPr id="170" name="Google Shape;170;p29"/>
          <p:cNvSpPr txBox="1"/>
          <p:nvPr/>
        </p:nvSpPr>
        <p:spPr>
          <a:xfrm>
            <a:off x="311725" y="1638175"/>
            <a:ext cx="8552400" cy="3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Scalable AI deployment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Token / password generator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Memo / notes app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Image processing apps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File conversion app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Notification systems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Discord bot</a:t>
            </a:r>
            <a:endParaRPr sz="2200"/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950" y="1638175"/>
            <a:ext cx="3722373" cy="2879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Apps</a:t>
            </a:r>
            <a:endParaRPr/>
          </a:p>
        </p:txBody>
      </p:sp>
      <p:sp>
        <p:nvSpPr>
          <p:cNvPr id="177" name="Google Shape;177;p30"/>
          <p:cNvSpPr txBox="1"/>
          <p:nvPr/>
        </p:nvSpPr>
        <p:spPr>
          <a:xfrm>
            <a:off x="311725" y="1638175"/>
            <a:ext cx="8552400" cy="3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Easy and scalable AI deployment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HuggingFace pretrained models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Token / password generator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Image processing apps: captioning, watermarking, filtering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Notification system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File conversion app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Converts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Event trigger: Whenever a certain file type is uploaded to S3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Memo App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Records a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Can view a pdf of all memos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Event trigger: Whenever a text file is uploaded to S3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AI Deployment</a:t>
            </a:r>
            <a:endParaRPr/>
          </a:p>
        </p:txBody>
      </p:sp>
      <p:sp>
        <p:nvSpPr>
          <p:cNvPr id="183" name="Google Shape;183;p31"/>
          <p:cNvSpPr txBox="1"/>
          <p:nvPr/>
        </p:nvSpPr>
        <p:spPr>
          <a:xfrm>
            <a:off x="311725" y="1638175"/>
            <a:ext cx="8552400" cy="3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Idea: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You’re an AI startup that has many AI models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You want users to be able to use them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How to build: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Write functions that take in user input, run the AI, and return output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Possible Event trigger: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If vision AI: S3 image upload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If text-based AI: API request</a:t>
            </a:r>
            <a:endParaRPr sz="1800"/>
          </a:p>
        </p:txBody>
      </p:sp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3611" y="1336000"/>
            <a:ext cx="1863614" cy="163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AWS Overview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Traditional vs Serverless Paradigm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AWS Lambda Overview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Example Use Cases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Demo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Workshop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/>
              <a:t>Please feel free to ask questions at any time!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Deployment: Object Detection</a:t>
            </a:r>
            <a:endParaRPr/>
          </a:p>
        </p:txBody>
      </p:sp>
      <p:sp>
        <p:nvSpPr>
          <p:cNvPr id="190" name="Google Shape;190;p32"/>
          <p:cNvSpPr txBox="1"/>
          <p:nvPr/>
        </p:nvSpPr>
        <p:spPr>
          <a:xfrm>
            <a:off x="311725" y="1638175"/>
            <a:ext cx="8552400" cy="3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Say we have an object detection model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Looks at an image, returns positions of objects in the image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Write a function that takes input image and runs our model on it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Upon image upload to S3 bucket: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Automatically run the model on the image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Return or store output</a:t>
            </a:r>
            <a:endParaRPr sz="1800"/>
          </a:p>
        </p:txBody>
      </p:sp>
      <p:pic>
        <p:nvPicPr>
          <p:cNvPr id="191" name="Google Shape;1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2800" y="3168450"/>
            <a:ext cx="3511200" cy="197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Token Generator</a:t>
            </a:r>
            <a:endParaRPr/>
          </a:p>
        </p:txBody>
      </p:sp>
      <p:sp>
        <p:nvSpPr>
          <p:cNvPr id="197" name="Google Shape;197;p33"/>
          <p:cNvSpPr txBox="1"/>
          <p:nvPr/>
        </p:nvSpPr>
        <p:spPr>
          <a:xfrm>
            <a:off x="311725" y="1638175"/>
            <a:ext cx="8552400" cy="3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Imagine we’re building a system that provisions resources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Building a large scale API: need to generate user API keys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Building Steam: generate game keys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Building password manager: generate passwords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write our token generation function(s)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specify the event triggers: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Create token upon purchase: Database write trigger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If we want a regular REST API: use API Gateway trigger</a:t>
            </a:r>
            <a:endParaRPr sz="1800"/>
          </a:p>
        </p:txBody>
      </p:sp>
      <p:pic>
        <p:nvPicPr>
          <p:cNvPr id="198" name="Google Shape;1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5550" y="3075050"/>
            <a:ext cx="2068450" cy="206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Memo App</a:t>
            </a:r>
            <a:endParaRPr/>
          </a:p>
        </p:txBody>
      </p:sp>
      <p:sp>
        <p:nvSpPr>
          <p:cNvPr id="204" name="Google Shape;204;p34"/>
          <p:cNvSpPr txBox="1"/>
          <p:nvPr/>
        </p:nvSpPr>
        <p:spPr>
          <a:xfrm>
            <a:off x="311725" y="1638175"/>
            <a:ext cx="8552400" cy="3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App idea: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Want an app where users can write memos / notes at any time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Users can also generate a PDF file of all their past memos, nicely formatted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How to build: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write a function to generate a PDF given a bunch of text files from S3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Function is triggered by a text file upload to an S3 bucket</a:t>
            </a:r>
            <a:endParaRPr sz="1800"/>
          </a:p>
        </p:txBody>
      </p:sp>
      <p:pic>
        <p:nvPicPr>
          <p:cNvPr id="205" name="Google Shape;2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9125" y="3501400"/>
            <a:ext cx="1642100" cy="164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5675" y="4073825"/>
            <a:ext cx="869000" cy="90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type="title"/>
          </p:nvPr>
        </p:nvSpPr>
        <p:spPr>
          <a:xfrm>
            <a:off x="311700" y="11935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get started!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Workshop</a:t>
            </a:r>
            <a:endParaRPr/>
          </a:p>
        </p:txBody>
      </p:sp>
      <p:sp>
        <p:nvSpPr>
          <p:cNvPr id="217" name="Google Shape;217;p3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Make an AWS account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Create a lambda function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Run in test environment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Create API Gateway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Create request model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Run lambda as a real API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Full code: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/>
              <a:t>github.com/mattnappo/lambda-demo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223" name="Google Shape;223;p37"/>
          <p:cNvSpPr txBox="1"/>
          <p:nvPr/>
        </p:nvSpPr>
        <p:spPr>
          <a:xfrm>
            <a:off x="311725" y="1638175"/>
            <a:ext cx="8552400" cy="3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https://www.skyhighsecurity.com/about/newsroom/blogs.html#:~:text=In%20terms%20of%20revenue,%20Amazon,reported%20revenues%20of%20%249%20billion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https://www.contino.io/insights/whos-using-aws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11935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Overview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 Cloud Computing</a:t>
            </a:r>
            <a:endParaRPr/>
          </a:p>
        </p:txBody>
      </p:sp>
      <p:sp>
        <p:nvSpPr>
          <p:cNvPr id="82" name="Google Shape;82;p16"/>
          <p:cNvSpPr txBox="1"/>
          <p:nvPr/>
        </p:nvSpPr>
        <p:spPr>
          <a:xfrm>
            <a:off x="311725" y="1638175"/>
            <a:ext cx="8552400" cy="3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Say you’re a startup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Running a web app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Backend services, database, auth servers, frontend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You need to find and buy your own servers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Very expensive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You need to manage that hardware yourself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Requires much expertise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Hard to scale: If you grow, you need to set up even more infrastructure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Potentially around the globe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Potentially not maximizing server usage</a:t>
            </a:r>
            <a:endParaRPr sz="1800"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2500" y="1432500"/>
            <a:ext cx="2521500" cy="192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Amazon Web Services (AWS)?</a:t>
            </a:r>
            <a:endParaRPr/>
          </a:p>
        </p:txBody>
      </p:sp>
      <p:sp>
        <p:nvSpPr>
          <p:cNvPr id="89" name="Google Shape;89;p17"/>
          <p:cNvSpPr txBox="1"/>
          <p:nvPr/>
        </p:nvSpPr>
        <p:spPr>
          <a:xfrm>
            <a:off x="311725" y="1638175"/>
            <a:ext cx="8552400" cy="3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Cloud Computing Platform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Customers can “rent” servers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Many products for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SageMaker: AI training and deployment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RDS: Database hosting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SES: Email and notification systems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S3: Object Storage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Virtual clouds, advanced networking, DNS, blockchain apps, etc…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Everything is very interoperable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Main idea: Only pay for what you use</a:t>
            </a:r>
            <a:endParaRPr sz="1800"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6375" y="1301925"/>
            <a:ext cx="2865950" cy="214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Amazon Web Services (AWS)?</a:t>
            </a:r>
            <a:endParaRPr/>
          </a:p>
        </p:txBody>
      </p:sp>
      <p:sp>
        <p:nvSpPr>
          <p:cNvPr id="96" name="Google Shape;96;p18"/>
          <p:cNvSpPr txBox="1"/>
          <p:nvPr/>
        </p:nvSpPr>
        <p:spPr>
          <a:xfrm>
            <a:off x="311725" y="1638175"/>
            <a:ext cx="8552400" cy="3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~41% market share in cloud computing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Used by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Netflix: $19 million / month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Twitch: $15 million</a:t>
            </a:r>
            <a:r>
              <a:rPr lang="en" sz="1800"/>
              <a:t> / month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LinkedIn: $13 million</a:t>
            </a:r>
            <a:r>
              <a:rPr lang="en" sz="1800"/>
              <a:t> / month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Facebook: $11 million</a:t>
            </a:r>
            <a:r>
              <a:rPr lang="en" sz="1800"/>
              <a:t> / month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High chance you’ve interacted with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AWS in the last week</a:t>
            </a:r>
            <a:endParaRPr sz="1800"/>
          </a:p>
        </p:txBody>
      </p:sp>
      <p:pic>
        <p:nvPicPr>
          <p:cNvPr id="97" name="Google Shape;97;p18"/>
          <p:cNvPicPr preferRelativeResize="0"/>
          <p:nvPr/>
        </p:nvPicPr>
        <p:blipFill rotWithShape="1">
          <a:blip r:embed="rId3">
            <a:alphaModFix/>
          </a:blip>
          <a:srcRect b="12381" l="2457" r="1903" t="14657"/>
          <a:stretch/>
        </p:blipFill>
        <p:spPr>
          <a:xfrm>
            <a:off x="4962692" y="1638175"/>
            <a:ext cx="3901433" cy="223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Elastic Compute Cloud (EC2)</a:t>
            </a:r>
            <a:endParaRPr/>
          </a:p>
        </p:txBody>
      </p:sp>
      <p:sp>
        <p:nvSpPr>
          <p:cNvPr id="103" name="Google Shape;103;p19"/>
          <p:cNvSpPr txBox="1"/>
          <p:nvPr/>
        </p:nvSpPr>
        <p:spPr>
          <a:xfrm>
            <a:off x="311725" y="1638175"/>
            <a:ext cx="8552400" cy="3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EC2 instances are just regular servers that you can run whatever you want on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Most basic and most commonly used AWS product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They come in many sizes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You choose the operating system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Pay per hour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t2.small: 1 CPU core, 2 GB RAM: $0.023 / hour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</a:t>
            </a:r>
            <a:r>
              <a:rPr lang="en" sz="1800"/>
              <a:t>4g.medium: 2 CPU cores, 4 GB RAM: $0.0336 / hour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x2iedn.32xlarge: 128 cores 4 TB RAM: $26.676 / hour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04" name="Google Shape;104;p19"/>
          <p:cNvPicPr preferRelativeResize="0"/>
          <p:nvPr/>
        </p:nvPicPr>
        <p:blipFill rotWithShape="1">
          <a:blip r:embed="rId3">
            <a:alphaModFix/>
          </a:blip>
          <a:srcRect b="30470" l="35091" r="34729" t="15876"/>
          <a:stretch/>
        </p:blipFill>
        <p:spPr>
          <a:xfrm>
            <a:off x="7166275" y="2319275"/>
            <a:ext cx="1491376" cy="149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AWS Simple Storage Service (S3)</a:t>
            </a:r>
            <a:endParaRPr/>
          </a:p>
        </p:txBody>
      </p:sp>
      <p:sp>
        <p:nvSpPr>
          <p:cNvPr id="110" name="Google Shape;110;p20"/>
          <p:cNvSpPr txBox="1"/>
          <p:nvPr/>
        </p:nvSpPr>
        <p:spPr>
          <a:xfrm>
            <a:off x="311725" y="1638175"/>
            <a:ext cx="8552400" cy="3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Used for storing arbitrary files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Typically, files are written / uploaded once, and then read many times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Objects (files) live in “Buckets”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Very cheap storage (pay per object)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$0.005 per 1000 requests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$0.023 per GB stored</a:t>
            </a:r>
            <a:endParaRPr sz="1800"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4400" y="3092725"/>
            <a:ext cx="1539302" cy="159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6750" y="3145600"/>
            <a:ext cx="1486400" cy="1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/>
          <p:nvPr/>
        </p:nvSpPr>
        <p:spPr>
          <a:xfrm>
            <a:off x="5861425" y="3747650"/>
            <a:ext cx="1034700" cy="28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11935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vs Serverless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